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69796"/>
  </p:normalViewPr>
  <p:slideViewPr>
    <p:cSldViewPr snapToGrid="0">
      <p:cViewPr varScale="1">
        <p:scale>
          <a:sx n="136" d="100"/>
          <a:sy n="136" d="100"/>
        </p:scale>
        <p:origin x="2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3ADE6-EB8E-D249-B30B-7E36297853CE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A9ECC-9E57-D443-9A51-983E4C2F1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42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ABM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Achievements: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Completion training outside the education area.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Planning own work schedule and maintaining customer satisfaction.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Planning own workload for each day.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Visiting remote sites to maintain and configuration of customer equipment</a:t>
            </a:r>
          </a:p>
          <a:p>
            <a:pPr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Self-Management of time.</a:t>
            </a:r>
            <a:r>
              <a:rPr lang="en-GB" dirty="0">
                <a:effectLst/>
              </a:rPr>
              <a:t> </a:t>
            </a:r>
          </a:p>
          <a:p>
            <a:pPr>
              <a:buNone/>
            </a:pPr>
            <a:r>
              <a:rPr lang="en-GB" u="sng" dirty="0">
                <a:effectLst/>
              </a:rPr>
              <a:t>IKON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Achievements: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Completion and accreditation of MCP course and examination.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Planning own work schedule and maintaining customer satisfaction.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Planning own timetable for jobs and workload.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Visiting remote sites to upgrade, maintain and configuration of customer equipment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Arrange stock replenishment and stock control</a:t>
            </a:r>
          </a:p>
          <a:p>
            <a:pPr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Self-Management of time and ability.</a:t>
            </a:r>
            <a:r>
              <a:rPr lang="en-GB" dirty="0">
                <a:effectLst/>
              </a:rPr>
              <a:t> </a:t>
            </a:r>
          </a:p>
          <a:p>
            <a:pPr>
              <a:buNone/>
            </a:pPr>
            <a:r>
              <a:rPr lang="en-GB" dirty="0">
                <a:effectLst/>
              </a:rPr>
              <a:t>(</a:t>
            </a:r>
            <a:r>
              <a:rPr lang="en-GB" dirty="0" err="1">
                <a:effectLst/>
              </a:rPr>
              <a:t>Airtours</a:t>
            </a:r>
            <a:r>
              <a:rPr lang="en-GB" dirty="0">
                <a:effectLst/>
              </a:rPr>
              <a:t>, Great Universal, JD Williams, CEBA)</a:t>
            </a:r>
          </a:p>
          <a:p>
            <a:pPr>
              <a:buNone/>
            </a:pPr>
            <a:r>
              <a:rPr lang="en-GB" u="sng" dirty="0">
                <a:effectLst/>
              </a:rPr>
              <a:t>Galaxy</a:t>
            </a:r>
            <a:r>
              <a:rPr lang="en-GB" dirty="0">
                <a:effectLst/>
              </a:rPr>
              <a:t>  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Achievements: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Full control and responsibility for IT system and support.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Working alongside a national retailer. Rolling out and supporting IT equipment for their opticians dept.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Full control over the IT dept including purchasing, roll out and support.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Maintain a fully comprehensive IT infrastructure using third party’s where appropriate to ensure SLA is met.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 and support IT department staff and ensure they complete daily tasks and meet their KPI’s.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 own projects and keep to the timetable for a national retailer.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Give guidance and advice to IT staff on their projects to ensure on time delivery.</a:t>
            </a:r>
          </a:p>
          <a:p>
            <a:pPr>
              <a:buNone/>
            </a:pPr>
            <a:r>
              <a:rPr lang="en-US" dirty="0"/>
              <a:t>(Tesco Extra, Specsavers eyecare)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CA9ECC-9E57-D443-9A51-983E4C2F14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20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LXE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Site Survey’s – To find the best solution to cover a specific area with RF technology both in the UK and Europe.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Installation – To implement the installation of the equipment after site survey.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Configuration/Heath Check – Checking to see if the systems are running at their optimal levels and making necessary changes.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Self-Management – Organise and implement a daily workload plan and control own stock levels.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Network Traffic Interrogation - Diagnose and correct faults of traffic over both customer LAN and Wireless networks.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Terminal Repairs – Wireless terminals using XP, pocket PC and CE.NET repairs and configuration.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(BMW, 3M, IBM, Somerfield, Tilbury docks, </a:t>
            </a:r>
            <a:r>
              <a:rPr lang="en-GB" sz="1800" u="none" strike="noStrike" kern="0" spc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archlid</a:t>
            </a: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, Wrexham concrete)</a:t>
            </a:r>
          </a:p>
          <a:p>
            <a:r>
              <a:rPr lang="en-US" u="sng" dirty="0" err="1"/>
              <a:t>MyHouse</a:t>
            </a:r>
            <a:endParaRPr lang="en-US" u="sng" dirty="0"/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Desktop Support – To support end-users from basic to technical support.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Server Support and Installation – To implement the installation and support of all server’s both on-site and at remote sites.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Remote Site/WAN Support –Find and fix any faults with BT Cloud and VPN routers.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Self-Management – Organise and implement a daily workload plan and control department stock levels.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Team Management – Organise team members workload and Project timescales. Staff reviews and training schedule.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Network Traffic Interrogation - Diagnose and correct faults of traffic over LAN/WAN and Wireless network.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IT Department – Daily running of the IT department and integration with other departments within the group.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Projects – Manage and maintain momentum with own projects and keeping within the agreed timetable.</a:t>
            </a:r>
          </a:p>
          <a:p>
            <a:r>
              <a:rPr lang="en-US" u="sng" dirty="0"/>
              <a:t>Galleria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Desktop Support – To support and improve end-users technical support with various software and hardware lines. Both in the UK and USA.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Server Design and Installation/Virtualization – Design and Install physical/virtual server’s on </a:t>
            </a:r>
            <a:r>
              <a:rPr lang="en-GB" sz="1800" u="none" strike="noStrike" kern="0" spc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ESXi</a:t>
            </a: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 and </a:t>
            </a:r>
            <a:r>
              <a:rPr lang="en-GB" sz="1800" u="none" strike="noStrike" kern="0" spc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ZenApp</a:t>
            </a: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WAN Support – Highlight and troubleshoot any faults with Lease Lines and Cisco routers.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Cloud environment support – Design, Configuration and deployment of AWS Cloud.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Team/Self-Management – Organise and implement a daily workload plan and training.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Management of departmental budget.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Network Traffic Interrogation - Diagnose and correct faults of traffic over LAN/WAN/VLAN and Wireless network.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IT Department – Maintain the running of the department and integration with other departments and utilize ITIL standards. 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Projects – Manage and maintain momentum with own projects and keeping within the agreed timescale.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Disaster recovery planning, implementation and support. </a:t>
            </a:r>
          </a:p>
          <a:p>
            <a:r>
              <a:rPr lang="en-US" u="none" dirty="0"/>
              <a:t>(Woolworths, Park n Shop, Morrisons, </a:t>
            </a:r>
            <a:r>
              <a:rPr lang="en-US" u="none" dirty="0" err="1"/>
              <a:t>mVidia</a:t>
            </a:r>
            <a:r>
              <a:rPr lang="en-US" u="none" dirty="0"/>
              <a:t>, </a:t>
            </a:r>
            <a:r>
              <a:rPr lang="en-US" u="none" dirty="0" err="1"/>
              <a:t>Carreforre</a:t>
            </a:r>
            <a:r>
              <a:rPr lang="en-US" u="none" dirty="0"/>
              <a:t>, Aldi Europe, Neto, Asia n pacific, Safeway/Albertsons USA, DoD)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CA9ECC-9E57-D443-9A51-983E4C2F14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13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Scholler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Managing service Desk Team to Support end-users through all levels of technical support. This includes Software to Hardware issues. 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Change Management – Implementation and aftercare support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Provide a robust testing schedule.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Self-Management – Organise and implement workload.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Team workload and time management.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Team management with development.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ITIL Service Desk implementation and Management.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Policy and Procedures development for Group IT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Management of multi sites/regions within the Group.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Project implementation of key solutions for Group IT, using different project approaches.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Strategic Planning.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Travelling to UK/EU and world sites to provide training and support.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Virtualization of on-premises solutions.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Migration to Azure of on-premises solutions.</a:t>
            </a:r>
          </a:p>
          <a:p>
            <a:endParaRPr lang="en-US" dirty="0"/>
          </a:p>
          <a:p>
            <a:r>
              <a:rPr lang="en-US" u="sng" dirty="0"/>
              <a:t>Lime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Assist service Desk Team to Support end-users via 3</a:t>
            </a:r>
            <a:r>
              <a:rPr lang="en-GB" sz="1800" u="none" strike="noStrike" kern="0" spc="0" baseline="300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rd</a:t>
            </a: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 Line Support. Following ITIL process. 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Provide a robust testing schedule for production solutions prior to Go-Live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Self-Management – Organise and implement workload.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Helped with the development of the IT with my vast experience within the IT business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Policy and Procedures development for Lime IT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Management of multi sites/regions within Lime Pictures estate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Project/Production solutions implementation keeping within timeframes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Travelling to UK/EU and world sites to provide training and support for productions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Hyper-v</a:t>
            </a: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 Virtualization of on-premises solutions.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Migration to AWS/Azure of on-premises solutions</a:t>
            </a:r>
          </a:p>
          <a:p>
            <a:r>
              <a:rPr lang="en-US" u="sng" dirty="0"/>
              <a:t>Hitachi</a:t>
            </a:r>
          </a:p>
          <a:p>
            <a:pPr marL="914400">
              <a:spcBef>
                <a:spcPts val="600"/>
              </a:spcBef>
              <a:buNone/>
              <a:tabLst>
                <a:tab pos="5486400" algn="r"/>
              </a:tabLst>
            </a:pPr>
            <a:r>
              <a:rPr lang="en-GB" sz="1800" u="sng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Responsibilities: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Successfully led and executed IT Management Plan initiatives, resulting in improved operational efficiency.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Implemented standardized processes for optimal IT operations, leading to increased system performance.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Managed resources efficiently by aligning expenditures with budget plans, resulting in cost savings.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Developed and tested emergency response procedures, enhancing preparedness for potential risks.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Led a team to foster performance and innovation, resulting in a positive work culture.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 Team to ensure uptime and security of systems through daily monitoring via </a:t>
            </a:r>
            <a:r>
              <a:rPr lang="en-GB" sz="1800" u="none" strike="noStrike" kern="0" spc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PowerBI</a:t>
            </a: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 and reporting tools.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Coordinate daily IT system and backup logs.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Implement ITIL practices to enhance IT processes.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Manage IT service delivery and act as escalation point of contact.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Lead IT management initiatives and resource management effectively.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Conduct risk assessments and implement emergency response procedures.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Oversee IT infrastructure, automation, and cloud (SaaS) technology deployments.</a:t>
            </a:r>
          </a:p>
          <a:p>
            <a:pPr marL="342900" lvl="0" indent="-342900" fontAlgn="base">
              <a:buSzPts val="1100"/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Symbol" pitchFamily="2" charset="2"/>
                <a:ea typeface="Symbol" pitchFamily="2" charset="2"/>
                <a:cs typeface="Symbol" pitchFamily="2" charset="2"/>
              </a:rPr>
              <a:t>Oversee IT Cyber security initiatives for Hitachi Cyber security and Cyber Essentials certification.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CA9ECC-9E57-D443-9A51-983E4C2F14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4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C180C-E8B1-0BAC-4D8F-2F778AA34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DB5A3-AF06-A694-0770-A8AC6A500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CAF06-4222-F739-2A4B-99B4F67DD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B9794-5565-0211-8412-B762A319F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9E106-B3B0-7665-D4D3-556C7FBC2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8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BBB3C-222D-75A9-4DA6-740B2F9EE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82451-1C98-F753-286C-345E4B236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F2049-D18F-C437-8B18-32E75CBB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7E535-178B-4A0B-DAE1-C54300D4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9E003-DD82-550F-1B3F-5F125439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5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7B9D8B-156F-F281-CA02-B885924EA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238A87-EA13-C7E1-49E3-44DC95620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C5CF1-A485-CB25-F10F-730CEF7F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29224-822C-E082-9A0E-DCA5F9B40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78835-68ED-CB9E-BA00-AB2B7990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2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6696E-EFE6-F2D2-0286-40D223004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FCA0F-AA2A-236A-4538-5CBC6C2B3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B6ACF-6CC9-3D4E-4015-E00EDDA4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91B73-F440-B8BD-7339-915EFB5C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3AEB6-EAD0-E4BA-38B6-F230EA5A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1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02596-D8D7-64EA-D671-9F5ABE490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2D413-F8F1-DEF7-6C50-2765AE6D1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BF34-83AE-440A-A9A9-474E5BB8B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96270-8F91-CFEF-069E-D30553C95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D6CB0-2DAB-C448-C6DB-77526D87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6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F3726-1C81-9C84-6DA4-4986832D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BF509-446F-D636-3B0B-9E7439A40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18FAE-6224-0631-BA5B-47EBB1EBC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6BA80-04E0-9F80-FADF-7095EC6B9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109FC-B404-C98C-99BE-6794E4A1D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C17F0-01F4-CB58-D461-EE754DF8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3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8CB9F-6365-B89D-7477-0093EFAE0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5E490-38A1-F6B6-87FD-D05C7C370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B1958-CE41-17DB-4603-8B029189C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0BE499-10B5-E182-FE92-C75D0091BA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61F5AB-3258-C291-73B2-DBB7F5F6B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3BA09-AB80-16C4-3DC8-4AA377507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4B711E-D847-8BCA-3E63-D148E39A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B85B87-1586-BAB3-5EBE-91B96B97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8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0AB12-AAFC-F39C-0A72-64CB0BF04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6F59E-EC34-1645-D405-9FC72FD2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3D7128-0F70-7B0D-ECA9-630CBD91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CEC56-4257-E5D1-50A8-F2DD545D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0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FDC287-1D55-49BB-8BE6-2F151B6C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05BBA9-2790-C122-0876-7408A46E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342E9-FC85-5E21-4B84-86714752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7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A287A-7709-96DC-8689-51200EC6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E9BC2-B8B4-28B7-9C1B-9FFF7E404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7C074-03A4-CDDD-84B5-489F615A8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CB23B-4A8A-365F-25FE-6BA0CD78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D25C-7371-A987-444F-1AC5DB3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5290E-ACD7-0618-1A88-1D0A7C71B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19F8-8215-2A0F-D5DF-04C5536EF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5E10F-4299-93D9-1CB1-893DF4EDB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8D4498-B040-D5EE-81A8-D5E9EA985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CC226-DBAB-0AD5-1376-183B5634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3BCC5-292B-0036-25B6-29E32E87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B0FFF-3DA5-A518-C284-902CEC02B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0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B86486-4518-690E-CB74-E12140852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0A46E-45C5-BEEF-385F-F4CC13A39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E4157-4E95-201C-3E98-9B20BABDD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38576A-9F21-FE44-9C8A-E582C88FAD4A}" type="datetimeFigureOut">
              <a:rPr lang="en-US" smtClean="0"/>
              <a:t>4/1/25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B1C0A-BC78-7B06-9CD6-8899499DF0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6BCCF-006F-7482-3C3B-484A44C8A4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6C2FA1-57E4-2B41-BE51-7FD6B48FE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7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2DBE-E825-CF62-B2DE-B2772BF8F4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Tony Butler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24CB6-826E-B31A-5613-A7CE60BD57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Lets take a trip in time…….</a:t>
            </a:r>
          </a:p>
        </p:txBody>
      </p:sp>
    </p:spTree>
    <p:extLst>
      <p:ext uri="{BB962C8B-B14F-4D97-AF65-F5344CB8AC3E}">
        <p14:creationId xmlns:p14="http://schemas.microsoft.com/office/powerpoint/2010/main" val="134195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EC1F-3212-78D0-FE07-AAEC9C3B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it all began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E3CD5-D7C4-8388-5E92-209E28BD9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910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ABM Computers, Crewe, Cheshire</a:t>
            </a:r>
          </a:p>
          <a:p>
            <a:pPr marL="41910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June 1995 to September 1998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1910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Desktop/Server/Network Engineer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  <a:p>
            <a:pPr marL="19304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IKON Office Solutions (formerly known as Rockliff Computers), Runcorn, Cheshire</a:t>
            </a:r>
          </a:p>
          <a:p>
            <a:pPr marL="19304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September 1998 to April 2001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9304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Network/Support Engineer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  <a:p>
            <a:pPr marL="19304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Galaxy Optical Services, Altrincham, Cheshire</a:t>
            </a:r>
          </a:p>
          <a:p>
            <a:pPr marL="19304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April 2001 to May 2002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19304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IT Manager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5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AC855-7FE7-0BB1-F77A-E8CE0ECE5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D0207-9891-4030-FC62-ED738504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LXE UK Ltd, High Wycombe, Bucks </a:t>
            </a:r>
          </a:p>
          <a:p>
            <a:pPr marL="22860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May 2002 to April 2006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Wireless Field Service Engineer (Home office based)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  <a:p>
            <a:pPr marL="240030">
              <a:spcBef>
                <a:spcPts val="1200"/>
              </a:spcBef>
              <a:buNone/>
            </a:pPr>
            <a:r>
              <a:rPr lang="en-GB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MyHouse</a:t>
            </a: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Group (formerly known as </a:t>
            </a:r>
            <a:r>
              <a:rPr lang="en-GB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Weatherseal</a:t>
            </a: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Holdings Ltd), Winsford, Cheshire</a:t>
            </a:r>
          </a:p>
          <a:p>
            <a:pPr marL="22860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April 2006 to Dec 2010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Senior Network and Systems Administrator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  <a:p>
            <a:pPr marL="22860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Galleria RTS, APV House, Speedwell Road, Parkhouse Ind Est, Newcastle-Upon-Lyme, UK</a:t>
            </a:r>
          </a:p>
          <a:p>
            <a:pPr marL="22860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January 2011 to February 2014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Infrastructure Manager &gt;. IT Manager &amp; Technical Consultant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/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7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5B4D2-6392-FDED-160F-AB60C6044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2F65B-C41F-4FC3-C24B-837ED4EF0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Schoeller </a:t>
            </a:r>
            <a:r>
              <a:rPr lang="en-GB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Allibert</a:t>
            </a: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GB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Taurusavenue</a:t>
            </a: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35, Hoofddorp, NL-2132 LS, Netherlands</a:t>
            </a:r>
          </a:p>
          <a:p>
            <a:pPr marL="22860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April 2016 to December 2020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IT Infrastructure Manager (UK)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  <a:p>
            <a:pPr marL="22860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Lime Pictures/Channel4/</a:t>
            </a:r>
            <a:r>
              <a:rPr lang="en-GB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Hollyoaks</a:t>
            </a: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, Campus Manor, </a:t>
            </a:r>
            <a:r>
              <a:rPr lang="en-GB" sz="18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Childwall</a:t>
            </a: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 Abbey Road, Liverpool, L16 0JP, UK</a:t>
            </a:r>
          </a:p>
          <a:p>
            <a:pPr marL="22860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December 2020 to 2021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IT Infrastructure Manager – Contract</a:t>
            </a:r>
            <a:endParaRPr lang="en-US" sz="1800" b="1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>
              <a:spcBef>
                <a:spcPts val="1200"/>
              </a:spcBef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Hitachi Information Control Systems Europe, Solstice House, Middleton Drive, Bradford on Avon, BA15 1GB, UK</a:t>
            </a:r>
          </a:p>
          <a:p>
            <a:pPr marL="228600">
              <a:buNone/>
            </a:pPr>
            <a:r>
              <a:rPr lang="en-GB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September 2021 to July 2024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/>
            <a:r>
              <a:rPr lang="en-GB" sz="1800" b="1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IT Operations Manager - Contract</a:t>
            </a:r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28600"/>
            <a:endParaRPr lang="en-GB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86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B7F66-23EF-83E1-8BC2-5F6553295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0462-04BB-D3D0-109F-C6B6AF5DA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342900" lvl="0" indent="-342900" fontAlgn="base"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Symbol" pitchFamily="2" charset="2"/>
                <a:cs typeface="Arial" panose="020B0604020202020204" pitchFamily="34" charset="0"/>
              </a:rPr>
              <a:t>PRINCE2 certified </a:t>
            </a:r>
          </a:p>
          <a:p>
            <a:pPr marL="342900" lvl="0" indent="-342900" fontAlgn="base"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Symbol" pitchFamily="2" charset="2"/>
                <a:cs typeface="Arial" panose="020B0604020202020204" pitchFamily="34" charset="0"/>
              </a:rPr>
              <a:t>ITIL v4 certified</a:t>
            </a:r>
          </a:p>
          <a:p>
            <a:pPr marL="342900" lvl="0" indent="-342900" fontAlgn="base"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Symbol" pitchFamily="2" charset="2"/>
                <a:cs typeface="Arial" panose="020B0604020202020204" pitchFamily="34" charset="0"/>
              </a:rPr>
              <a:t>Chamber Business Management</a:t>
            </a:r>
          </a:p>
          <a:p>
            <a:pPr marL="342900" lvl="0" indent="-342900" fontAlgn="base"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Symbol" pitchFamily="2" charset="2"/>
                <a:cs typeface="Arial" panose="020B0604020202020204" pitchFamily="34" charset="0"/>
              </a:rPr>
              <a:t>HNC, HND IT Networks and Computer Business Studies</a:t>
            </a:r>
          </a:p>
          <a:p>
            <a:pPr marL="342900" lvl="0" indent="-342900" fontAlgn="base">
              <a:buFont typeface="Arial" panose="020B0604020202020204" pitchFamily="34" charset="0"/>
              <a:buChar char="·"/>
              <a:tabLst>
                <a:tab pos="5486400" algn="r"/>
              </a:tabLst>
            </a:pPr>
            <a:r>
              <a:rPr lang="en-GB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Symbol" pitchFamily="2" charset="2"/>
                <a:cs typeface="Arial" panose="020B0604020202020204" pitchFamily="34" charset="0"/>
              </a:rPr>
              <a:t>GCSE High School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8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1319</Words>
  <Application>Microsoft Macintosh PowerPoint</Application>
  <PresentationFormat>Widescreen</PresentationFormat>
  <Paragraphs>149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Symbol</vt:lpstr>
      <vt:lpstr>Times New Roman</vt:lpstr>
      <vt:lpstr>Office Theme</vt:lpstr>
      <vt:lpstr>Tony Butler</vt:lpstr>
      <vt:lpstr>Where it all began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Butler, Tony</dc:creator>
  <cp:lastModifiedBy>Butler, Tony</cp:lastModifiedBy>
  <cp:revision>1</cp:revision>
  <dcterms:created xsi:type="dcterms:W3CDTF">2025-04-01T21:35:44Z</dcterms:created>
  <dcterms:modified xsi:type="dcterms:W3CDTF">2025-04-01T21:51:37Z</dcterms:modified>
</cp:coreProperties>
</file>